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7" r:id="rId6"/>
    <p:sldId id="263" r:id="rId7"/>
    <p:sldId id="259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5DC2-61AD-441E-875F-FDC938F33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9E0F7-D87D-40E5-8DEF-6068860FD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409DC-F7CA-4F87-9C03-54D5AAE18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3F7C3-E50C-4304-BF7B-7B7DFD63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A35FE-708E-4DE3-AC11-18D8C3B3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1CAA-678C-4E10-8600-B6121701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ACA31-B2DA-48E6-8FF3-9F60E14FA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94C25-4B7D-4B41-9E52-BAF4CC01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4B815-7033-42F3-AA8C-9DB98DF3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0FB07-7A4C-4A9C-B5D9-8399C16A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85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347CD-EABE-4C54-969F-DA31DD1EF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D73C9-6F3A-40BA-9CFF-541450D9E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A88D0-9B97-4D51-AC6C-BBE88E13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E156F-1EA6-498E-80B6-714D81AF9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0CFF6-0266-4CE7-9111-55B8EA2EB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0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14B0-135A-4D15-86B9-1AB2F3D4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9BE93-B851-477E-9740-58F70832D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1776C-F226-454D-910E-1A8E422C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AE8C2-4E8C-412B-A0F8-702F6201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AB3CE-C242-4B11-9022-5D2B338B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5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0553-EA90-4681-B1CC-3D1D663C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E042C-2887-4F2F-9621-07013304C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24788-BAD4-433E-A137-6AE42D29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56650-22D1-4ED2-A628-AA79559C6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555DE-4D6F-46F8-8C8E-D972CD32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2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D76D-E51C-48CE-8281-37CDBD42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F9F24-A430-47AA-80EA-AA96471D0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78858-D04B-4496-95FF-A8AA2B905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EBA6B-AC35-4E19-BE32-3057233F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20910-AD7D-4890-A7C4-03CB42E0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B262C-4DFB-42FC-9D4F-E043EF37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4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C71D-4AEF-4C20-9220-378C2F4C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768E2-6C8F-4B61-84F9-3D8162BA9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7F22A-3556-43A0-A29D-1DDF97201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497CB-C236-4FFC-B7BD-DA774E1E9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331F9-EC2A-441B-BA91-65DB686C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CB0F8-A21E-468C-BF98-8FAC4C63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59352B-12F2-4AC8-BEE1-C8B64E96B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CDBB7-6644-495D-A5E4-7BC43FA9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4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C3DE-30E5-4A88-8CFE-42F515B7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7ECB1-C52D-4F35-AEE8-FB611748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C7CBE-2FFC-4B59-AF6C-453C4515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D9D6E-FB9C-48AA-A6F6-FEFFD877A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3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3297A1-6C7A-42B6-9BDF-5906BDB7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AAFB2-3E3F-477F-B511-4F01C287B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5E4A6-F7BC-4CEF-A08A-6EA287E2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5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BEFC-FB56-4597-A8C3-DCFE29732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95776-985F-4B65-B1EA-FC4C4A829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47FA9-36F3-4778-B2CD-25A9574DA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54AD4-AE52-4185-8B77-0BA0CF52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075B1-0F11-4CA3-A8D5-CC4A5C13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F2BED-9797-4DD3-B8EE-B0C663A44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4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5CC8-2ABB-42ED-B5AF-7B3307CF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4BDBEF-FF18-4A0D-9CA1-F28DF92D2E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FA485-B2A5-402D-B755-C1E0A4725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01C8B-1A31-4D49-AF6F-975F2CA1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42B9B-BD51-4CE9-B560-7B5F6EF1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A491C-12EC-446E-A195-DEF3B194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5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2BA0F1-92FD-4E6B-B946-B1F79E95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79454-B1A9-4432-8F0D-B273AC3B8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E7904-E3EC-472F-B368-5CB4A2F04C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0FB95-AAA1-41F7-B834-6671835D5469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BF212-F7F7-474D-BD19-D1E98D881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9029C-ACFF-4D10-BA4C-97F34EB3E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A1CAB-704E-4EB7-9D09-560F76CA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5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6">
                <a:lumMod val="75000"/>
                <a:alpha val="70000"/>
              </a:schemeClr>
            </a:solidFill>
            <a:ln>
              <a:noFill/>
            </a:ln>
          </p:spPr>
        </p: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A5EE23FA-2FC7-4B22-9634-707F0310D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 fontScale="92500" lnSpcReduction="20000"/>
          </a:bodyPr>
          <a:lstStyle/>
          <a:p>
            <a:endParaRPr lang="en-US" sz="1800" dirty="0"/>
          </a:p>
          <a:p>
            <a:r>
              <a:rPr lang="en-US" sz="3200" dirty="0">
                <a:solidFill>
                  <a:schemeClr val="tx2"/>
                </a:solidFill>
              </a:rPr>
              <a:t>Matthew Kutugata</a:t>
            </a:r>
          </a:p>
          <a:p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619567-3D44-450B-B626-B1F1FE9B6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481" y="2776538"/>
            <a:ext cx="9902663" cy="1381188"/>
          </a:xfrm>
        </p:spPr>
        <p:txBody>
          <a:bodyPr anchor="ctr">
            <a:normAutofit fontScale="90000"/>
          </a:bodyPr>
          <a:lstStyle/>
          <a:p>
            <a:r>
              <a:rPr lang="en-US" sz="4000" b="1" dirty="0">
                <a:solidFill>
                  <a:schemeClr val="tx2">
                    <a:lumMod val="25000"/>
                  </a:schemeClr>
                </a:solidFill>
              </a:rPr>
              <a:t>Using Normalized Difference Vegetation Index (NDVI)</a:t>
            </a:r>
            <a:br>
              <a:rPr lang="en-US" sz="4000" b="1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25000"/>
                  </a:schemeClr>
                </a:solidFill>
              </a:rPr>
              <a:t>to Monitor Cover Crops</a:t>
            </a:r>
          </a:p>
        </p:txBody>
      </p:sp>
    </p:spTree>
    <p:extLst>
      <p:ext uri="{BB962C8B-B14F-4D97-AF65-F5344CB8AC3E}">
        <p14:creationId xmlns:p14="http://schemas.microsoft.com/office/powerpoint/2010/main" val="3822039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BD9D-6904-E644-B2E5-F2E53F6D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72" y="222866"/>
            <a:ext cx="4352984" cy="1663991"/>
          </a:xfrm>
        </p:spPr>
        <p:txBody>
          <a:bodyPr>
            <a:normAutofit/>
          </a:bodyPr>
          <a:lstStyle/>
          <a:p>
            <a:r>
              <a:rPr lang="en-US" sz="3700" dirty="0"/>
              <a:t>Cover crops research in the LRGV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A01C9-689A-134B-BA63-964235139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072" y="1886858"/>
            <a:ext cx="4014325" cy="4336962"/>
          </a:xfrm>
        </p:spPr>
        <p:txBody>
          <a:bodyPr>
            <a:normAutofit/>
          </a:bodyPr>
          <a:lstStyle/>
          <a:p>
            <a:r>
              <a:rPr lang="en-US" sz="1800" dirty="0"/>
              <a:t>Planted to control soil erosion, fertility, and quality; retain soil moisture; reduce weeds, pests, and disease; and improve biodiversity </a:t>
            </a:r>
          </a:p>
          <a:p>
            <a:r>
              <a:rPr lang="en-US" sz="1800" dirty="0"/>
              <a:t>Limited on-farm research of implementation practices (seeding rates, planting, termination, varieties)</a:t>
            </a:r>
          </a:p>
          <a:p>
            <a:r>
              <a:rPr lang="en-US" sz="1800" dirty="0"/>
              <a:t>Traditional quantitative sampling techniques over-simplify complex interactions</a:t>
            </a:r>
          </a:p>
          <a:p>
            <a:r>
              <a:rPr lang="en-US" sz="1800" dirty="0"/>
              <a:t>Remote sensing can help us understand field level interactions</a:t>
            </a:r>
          </a:p>
          <a:p>
            <a:endParaRPr lang="en-US" sz="18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B174CE9-4CE3-0C42-A6D4-7A231C0604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0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2660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65448-0F9B-4288-A60D-DB98AE17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What is NDVI?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49B9B-5C7F-4AFA-BA34-915D439E3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8474" y="1774372"/>
                <a:ext cx="4659316" cy="3426278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700" dirty="0"/>
                  <a:t>Quantifies vegetation by measuring the difference between near-infrared bands (which vegetation strongly reflects) and red bands (which vegetation absorbs).</a:t>
                </a:r>
              </a:p>
              <a:p>
                <a:r>
                  <a:rPr lang="en-US" sz="1700" dirty="0"/>
                  <a:t>-1 = water</a:t>
                </a:r>
              </a:p>
              <a:p>
                <a:r>
                  <a:rPr lang="en-US" sz="1700" dirty="0"/>
                  <a:t>1 = dense green vegetation</a:t>
                </a:r>
              </a:p>
              <a:p>
                <a:r>
                  <a:rPr lang="en-US" sz="1700" dirty="0"/>
                  <a:t>0 = no vegetation</a:t>
                </a:r>
              </a:p>
              <a:p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𝑁𝐷𝑉𝐼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𝑁𝑖𝑟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𝑅𝑒𝑑</m:t>
                        </m:r>
                      </m:num>
                      <m:den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𝑁𝑖𝑟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𝑅𝑒𝑑</m:t>
                        </m:r>
                      </m:den>
                    </m:f>
                  </m:oMath>
                </a14:m>
                <a:endParaRPr lang="en-US" sz="1700" dirty="0"/>
              </a:p>
              <a:p>
                <a:pPr marL="0" indent="0">
                  <a:buNone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849B9B-5C7F-4AFA-BA34-915D439E3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474" y="1774372"/>
                <a:ext cx="4659316" cy="3426278"/>
              </a:xfrm>
              <a:blipFill>
                <a:blip r:embed="rId2"/>
                <a:stretch>
                  <a:fillRect l="-654" t="-1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tree&#10;&#10;Description automatically generated">
            <a:extLst>
              <a:ext uri="{FF2B5EF4-FFF2-40B4-BE49-F238E27FC236}">
                <a16:creationId xmlns:a16="http://schemas.microsoft.com/office/drawing/2014/main" id="{B6CB3A23-BDB8-40FE-816D-5C26EECB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69" y="632990"/>
            <a:ext cx="4346820" cy="4829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B79000-2A40-4E08-80AC-82D883D20F8A}"/>
              </a:ext>
            </a:extLst>
          </p:cNvPr>
          <p:cNvSpPr txBox="1"/>
          <p:nvPr/>
        </p:nvSpPr>
        <p:spPr>
          <a:xfrm>
            <a:off x="9292590" y="6468482"/>
            <a:ext cx="241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Nasa Earth Observatory, 2000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DB4AC-34BF-4020-8806-0B7E738CF20C}"/>
              </a:ext>
            </a:extLst>
          </p:cNvPr>
          <p:cNvSpPr txBox="1"/>
          <p:nvPr/>
        </p:nvSpPr>
        <p:spPr>
          <a:xfrm>
            <a:off x="2133600" y="6476769"/>
            <a:ext cx="298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Photo: Israel Galindo, SARA,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9F1908-73BC-4EEC-887C-A58477212CA1}"/>
              </a:ext>
            </a:extLst>
          </p:cNvPr>
          <p:cNvSpPr txBox="1"/>
          <p:nvPr/>
        </p:nvSpPr>
        <p:spPr>
          <a:xfrm>
            <a:off x="9125232" y="6476769"/>
            <a:ext cx="2479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25000"/>
                  </a:schemeClr>
                </a:solidFill>
              </a:rPr>
              <a:t>Nasa Earth Observatory, 2000</a:t>
            </a:r>
          </a:p>
        </p:txBody>
      </p:sp>
    </p:spTree>
    <p:extLst>
      <p:ext uri="{BB962C8B-B14F-4D97-AF65-F5344CB8AC3E}">
        <p14:creationId xmlns:p14="http://schemas.microsoft.com/office/powerpoint/2010/main" val="4161767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BEB3-D839-49EF-9073-23FF26A1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95"/>
            <a:ext cx="10515600" cy="1325563"/>
          </a:xfrm>
        </p:spPr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5EE5F-7975-4C25-B2BB-C47A3AB4B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0431"/>
            <a:ext cx="6996696" cy="1325563"/>
          </a:xfrm>
        </p:spPr>
        <p:txBody>
          <a:bodyPr>
            <a:normAutofit/>
          </a:bodyPr>
          <a:lstStyle/>
          <a:p>
            <a:r>
              <a:rPr lang="en-US" dirty="0"/>
              <a:t>Normalization</a:t>
            </a:r>
          </a:p>
          <a:p>
            <a:r>
              <a:rPr lang="en-US" dirty="0"/>
              <a:t>Visual Inspection (RGB and false color)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3A9303-D791-4D33-A9C6-FE26320BA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r="25833"/>
          <a:stretch/>
        </p:blipFill>
        <p:spPr>
          <a:xfrm>
            <a:off x="0" y="2172493"/>
            <a:ext cx="3802380" cy="469188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B3E9D0-28E2-4E34-AA58-F189E568C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r="25833"/>
          <a:stretch/>
        </p:blipFill>
        <p:spPr>
          <a:xfrm>
            <a:off x="4032516" y="2166117"/>
            <a:ext cx="3802380" cy="4691883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A62611-77CE-4C21-BE13-6D73C60DA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8" r="26682"/>
          <a:stretch/>
        </p:blipFill>
        <p:spPr>
          <a:xfrm>
            <a:off x="7834895" y="2199912"/>
            <a:ext cx="3651515" cy="46644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AEA7E5-0EBD-47E1-8313-576A5934E995}"/>
              </a:ext>
            </a:extLst>
          </p:cNvPr>
          <p:cNvSpPr/>
          <p:nvPr/>
        </p:nvSpPr>
        <p:spPr>
          <a:xfrm>
            <a:off x="3977640" y="3566160"/>
            <a:ext cx="480060" cy="183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AF1E8A-C6E3-4AE1-AA47-53569E9B49D5}"/>
              </a:ext>
            </a:extLst>
          </p:cNvPr>
          <p:cNvSpPr/>
          <p:nvPr/>
        </p:nvSpPr>
        <p:spPr>
          <a:xfrm>
            <a:off x="7693681" y="3613934"/>
            <a:ext cx="480060" cy="183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B931C8-42E2-40F8-B055-8E7FE3E49010}"/>
              </a:ext>
            </a:extLst>
          </p:cNvPr>
          <p:cNvSpPr/>
          <p:nvPr/>
        </p:nvSpPr>
        <p:spPr>
          <a:xfrm rot="5400000">
            <a:off x="6047884" y="5786780"/>
            <a:ext cx="240030" cy="183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15B6D3-091C-4A44-BFB8-72D4C6E729E4}"/>
              </a:ext>
            </a:extLst>
          </p:cNvPr>
          <p:cNvSpPr/>
          <p:nvPr/>
        </p:nvSpPr>
        <p:spPr>
          <a:xfrm rot="5400000">
            <a:off x="9930247" y="5786780"/>
            <a:ext cx="240030" cy="183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3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F52A-DEEC-4DD6-BE3B-441E668D0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" y="60325"/>
            <a:ext cx="10515600" cy="1325563"/>
          </a:xfrm>
        </p:spPr>
        <p:txBody>
          <a:bodyPr/>
          <a:lstStyle/>
          <a:p>
            <a:r>
              <a:rPr lang="en-US" dirty="0"/>
              <a:t>NDVI Calculation and Temporal Comparisons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5E7031-E462-4341-8054-BF998DABE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9" r="11112"/>
          <a:stretch/>
        </p:blipFill>
        <p:spPr>
          <a:xfrm>
            <a:off x="7620" y="1227192"/>
            <a:ext cx="5220596" cy="467298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75F547-C43F-4FDF-8309-B4641DE01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r="9862"/>
          <a:stretch/>
        </p:blipFill>
        <p:spPr>
          <a:xfrm>
            <a:off x="6476104" y="1227192"/>
            <a:ext cx="4582421" cy="4730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A835E8-EA9C-4635-81F2-25EBD7A70C37}"/>
              </a:ext>
            </a:extLst>
          </p:cNvPr>
          <p:cNvSpPr txBox="1"/>
          <p:nvPr/>
        </p:nvSpPr>
        <p:spPr>
          <a:xfrm>
            <a:off x="783908" y="5870457"/>
            <a:ext cx="414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0.14543</a:t>
            </a:r>
          </a:p>
          <a:p>
            <a:r>
              <a:rPr lang="en-US" dirty="0"/>
              <a:t>Median: 0.07042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4901F1-7733-4478-B50B-218982BD3788}"/>
              </a:ext>
            </a:extLst>
          </p:cNvPr>
          <p:cNvSpPr txBox="1"/>
          <p:nvPr/>
        </p:nvSpPr>
        <p:spPr>
          <a:xfrm>
            <a:off x="7658100" y="5870457"/>
            <a:ext cx="414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Mean: 0.08579</a:t>
            </a:r>
          </a:p>
          <a:p>
            <a:r>
              <a:rPr lang="en-US" dirty="0"/>
              <a:t>Median: 0.0</a:t>
            </a:r>
          </a:p>
        </p:txBody>
      </p:sp>
    </p:spTree>
    <p:extLst>
      <p:ext uri="{BB962C8B-B14F-4D97-AF65-F5344CB8AC3E}">
        <p14:creationId xmlns:p14="http://schemas.microsoft.com/office/powerpoint/2010/main" val="338778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279AE-9E35-4486-8390-FCE71AE0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95" y="46145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4BFB-BAD6-4E28-91C8-E081405F0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62" y="1253414"/>
            <a:ext cx="9426806" cy="7191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dirty="0">
                <a:solidFill>
                  <a:schemeClr val="bg1"/>
                </a:solidFill>
              </a:rPr>
              <a:t>Use georeferenced grid sampling areas to see changes in NDVI through time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0660591D-DC9D-49A2-AB18-E84D9ACE1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t="13726" r="31003" b="57855"/>
          <a:stretch/>
        </p:blipFill>
        <p:spPr>
          <a:xfrm>
            <a:off x="343481" y="2693605"/>
            <a:ext cx="5524300" cy="2166460"/>
          </a:xfrm>
          <a:prstGeom prst="rect">
            <a:avLst/>
          </a:prstGeom>
        </p:spPr>
      </p:pic>
      <p:cxnSp>
        <p:nvCxnSpPr>
          <p:cNvPr id="10" name="Straight Connector 9" hidden="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purple&#10;&#10;Description automatically generated">
            <a:extLst>
              <a:ext uri="{FF2B5EF4-FFF2-40B4-BE49-F238E27FC236}">
                <a16:creationId xmlns:a16="http://schemas.microsoft.com/office/drawing/2014/main" id="{24CD9CBF-3C12-4BBC-BB76-F242C6B8C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6144"/>
            <a:ext cx="5842584" cy="416013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D50010-0915-4EEF-837F-A62585A1A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" t="46513" r="1261" b="47124"/>
          <a:stretch/>
        </p:blipFill>
        <p:spPr>
          <a:xfrm>
            <a:off x="84378" y="6195351"/>
            <a:ext cx="12023243" cy="55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56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025F634D4A7344A1A2E756F5AFD21A" ma:contentTypeVersion="15" ma:contentTypeDescription="Create a new document." ma:contentTypeScope="" ma:versionID="f1dcbde4c805ca83722c9a23bd29bacb">
  <xsd:schema xmlns:xsd="http://www.w3.org/2001/XMLSchema" xmlns:xs="http://www.w3.org/2001/XMLSchema" xmlns:p="http://schemas.microsoft.com/office/2006/metadata/properties" xmlns:ns1="http://schemas.microsoft.com/sharepoint/v3" xmlns:ns3="2ab4a6cd-f0f5-4cca-8a71-2a3a080844c6" xmlns:ns4="63b14c27-3a55-46d5-aea3-eb9008000a6a" targetNamespace="http://schemas.microsoft.com/office/2006/metadata/properties" ma:root="true" ma:fieldsID="0aaac4b519dbfa23795b47f777010f98" ns1:_="" ns3:_="" ns4:_="">
    <xsd:import namespace="http://schemas.microsoft.com/sharepoint/v3"/>
    <xsd:import namespace="2ab4a6cd-f0f5-4cca-8a71-2a3a080844c6"/>
    <xsd:import namespace="63b14c27-3a55-46d5-aea3-eb9008000a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b4a6cd-f0f5-4cca-8a71-2a3a080844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14c27-3a55-46d5-aea3-eb9008000a6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68FE38-3BFE-4F7F-A122-620935FE3B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4CBE42-4106-40D1-B5F4-5A27A42E1AF5}">
  <ds:schemaRefs>
    <ds:schemaRef ds:uri="http://purl.org/dc/elements/1.1/"/>
    <ds:schemaRef ds:uri="http://schemas.microsoft.com/office/2006/metadata/properties"/>
    <ds:schemaRef ds:uri="2ab4a6cd-f0f5-4cca-8a71-2a3a080844c6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3b14c27-3a55-46d5-aea3-eb9008000a6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2BD0B5E-0734-45C2-8002-C1C69CB0B8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b4a6cd-f0f5-4cca-8a71-2a3a080844c6"/>
    <ds:schemaRef ds:uri="63b14c27-3a55-46d5-aea3-eb9008000a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176</Words>
  <Application>Microsoft Macintosh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Using Normalized Difference Vegetation Index (NDVI) to Monitor Cover Crops</vt:lpstr>
      <vt:lpstr>Cover crops research in the LRGV</vt:lpstr>
      <vt:lpstr>What is NDVI?</vt:lpstr>
      <vt:lpstr>Pre-processing</vt:lpstr>
      <vt:lpstr>NDVI Calculation and Temporal Comparisons 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Normalized Difference Vegetation Index (NDVI) to Monitor Cover Crops</dc:title>
  <dc:creator>Matthew Kutugata</dc:creator>
  <cp:lastModifiedBy>Matthew Kutugata</cp:lastModifiedBy>
  <cp:revision>2</cp:revision>
  <dcterms:created xsi:type="dcterms:W3CDTF">2019-10-01T17:54:32Z</dcterms:created>
  <dcterms:modified xsi:type="dcterms:W3CDTF">2019-10-01T17:56:43Z</dcterms:modified>
</cp:coreProperties>
</file>